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58" r:id="rId4"/>
    <p:sldId id="257" r:id="rId5"/>
    <p:sldId id="261" r:id="rId6"/>
    <p:sldId id="262" r:id="rId7"/>
    <p:sldId id="264" r:id="rId8"/>
    <p:sldId id="265" r:id="rId9"/>
    <p:sldId id="260" r:id="rId10"/>
    <p:sldId id="266" r:id="rId11"/>
  </p:sldIdLst>
  <p:sldSz cx="10801350" cy="6858000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140" y="-102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8E9B6-7C31-43E5-87C7-835952027865}" type="doc">
      <dgm:prSet loTypeId="urn:microsoft.com/office/officeart/2005/8/layout/lProcess1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B61984B-8AEF-43B9-BD42-F48F4D31E3FE}">
      <dgm:prSet phldrT="[Text]"/>
      <dgm:spPr/>
      <dgm:t>
        <a:bodyPr/>
        <a:lstStyle/>
        <a:p>
          <a:r>
            <a:rPr lang="en-US" dirty="0" smtClean="0"/>
            <a:t>Civil Rights</a:t>
          </a:r>
          <a:endParaRPr lang="en-US" dirty="0"/>
        </a:p>
      </dgm:t>
    </dgm:pt>
    <dgm:pt modelId="{A7B2DE01-B935-4B46-9A40-D63EE47DC491}" type="parTrans" cxnId="{AA6DCA0C-F1A2-40F1-B466-2AD327BC9860}">
      <dgm:prSet/>
      <dgm:spPr/>
      <dgm:t>
        <a:bodyPr/>
        <a:lstStyle/>
        <a:p>
          <a:endParaRPr lang="en-US"/>
        </a:p>
      </dgm:t>
    </dgm:pt>
    <dgm:pt modelId="{891116C6-5608-4C7A-BB26-79521095EE5E}" type="sibTrans" cxnId="{AA6DCA0C-F1A2-40F1-B466-2AD327BC9860}">
      <dgm:prSet/>
      <dgm:spPr/>
      <dgm:t>
        <a:bodyPr/>
        <a:lstStyle/>
        <a:p>
          <a:endParaRPr lang="en-US"/>
        </a:p>
      </dgm:t>
    </dgm:pt>
    <dgm:pt modelId="{40F7F941-3DD6-4C03-94A8-1D9630776A89}">
      <dgm:prSet phldrT="[Text]"/>
      <dgm:spPr/>
      <dgm:t>
        <a:bodyPr/>
        <a:lstStyle/>
        <a:p>
          <a:r>
            <a:rPr lang="en-US" dirty="0" smtClean="0"/>
            <a:t>Legal Institutions</a:t>
          </a:r>
          <a:endParaRPr lang="en-US" dirty="0"/>
        </a:p>
      </dgm:t>
    </dgm:pt>
    <dgm:pt modelId="{0EE4C4A2-E8A4-4B63-840A-1C854C6DD443}" type="parTrans" cxnId="{FEBB4F63-601B-45DA-B964-BEFA8C37EA1B}">
      <dgm:prSet/>
      <dgm:spPr/>
      <dgm:t>
        <a:bodyPr/>
        <a:lstStyle/>
        <a:p>
          <a:endParaRPr lang="en-US"/>
        </a:p>
      </dgm:t>
    </dgm:pt>
    <dgm:pt modelId="{F13EEBF4-752F-48C3-90F1-D29EEDC1BA24}" type="sibTrans" cxnId="{FEBB4F63-601B-45DA-B964-BEFA8C37EA1B}">
      <dgm:prSet/>
      <dgm:spPr/>
      <dgm:t>
        <a:bodyPr/>
        <a:lstStyle/>
        <a:p>
          <a:endParaRPr lang="en-US"/>
        </a:p>
      </dgm:t>
    </dgm:pt>
    <dgm:pt modelId="{8BD86B78-9481-4F55-8D31-9538DE0FC11F}">
      <dgm:prSet phldrT="[Text]"/>
      <dgm:spPr/>
      <dgm:t>
        <a:bodyPr/>
        <a:lstStyle/>
        <a:p>
          <a:r>
            <a:rPr lang="en-US" dirty="0" smtClean="0"/>
            <a:t>Courts</a:t>
          </a:r>
          <a:endParaRPr lang="en-US" dirty="0"/>
        </a:p>
      </dgm:t>
    </dgm:pt>
    <dgm:pt modelId="{1840247F-BC93-4B49-AAB2-8AC08C5D3182}" type="parTrans" cxnId="{07F562FB-F7D1-4E6F-8193-431527E86097}">
      <dgm:prSet/>
      <dgm:spPr/>
      <dgm:t>
        <a:bodyPr/>
        <a:lstStyle/>
        <a:p>
          <a:endParaRPr lang="en-US"/>
        </a:p>
      </dgm:t>
    </dgm:pt>
    <dgm:pt modelId="{CC0019FD-5113-4A7C-B7E2-C95133EBCD88}" type="sibTrans" cxnId="{07F562FB-F7D1-4E6F-8193-431527E86097}">
      <dgm:prSet/>
      <dgm:spPr/>
      <dgm:t>
        <a:bodyPr/>
        <a:lstStyle/>
        <a:p>
          <a:endParaRPr lang="en-US"/>
        </a:p>
      </dgm:t>
    </dgm:pt>
    <dgm:pt modelId="{84DBE7FA-2F8C-43AB-8879-E252EEE23862}">
      <dgm:prSet phldrT="[Text]"/>
      <dgm:spPr/>
      <dgm:t>
        <a:bodyPr/>
        <a:lstStyle/>
        <a:p>
          <a:r>
            <a:rPr lang="en-US" dirty="0" smtClean="0"/>
            <a:t>Political Rights</a:t>
          </a:r>
          <a:endParaRPr lang="en-US" dirty="0"/>
        </a:p>
      </dgm:t>
    </dgm:pt>
    <dgm:pt modelId="{DB79053C-1A81-4F46-AEFA-93ED104263BD}" type="parTrans" cxnId="{03103EE3-F51B-4FE1-BC1A-000ED655044D}">
      <dgm:prSet/>
      <dgm:spPr/>
      <dgm:t>
        <a:bodyPr/>
        <a:lstStyle/>
        <a:p>
          <a:endParaRPr lang="en-US"/>
        </a:p>
      </dgm:t>
    </dgm:pt>
    <dgm:pt modelId="{B878B895-1C57-4F50-9E99-8E40A577DE9F}" type="sibTrans" cxnId="{03103EE3-F51B-4FE1-BC1A-000ED655044D}">
      <dgm:prSet/>
      <dgm:spPr/>
      <dgm:t>
        <a:bodyPr/>
        <a:lstStyle/>
        <a:p>
          <a:endParaRPr lang="en-US"/>
        </a:p>
      </dgm:t>
    </dgm:pt>
    <dgm:pt modelId="{9E614A88-C529-4780-91BF-F3069377CD8F}">
      <dgm:prSet phldrT="[Text]"/>
      <dgm:spPr/>
      <dgm:t>
        <a:bodyPr/>
        <a:lstStyle/>
        <a:p>
          <a:r>
            <a:rPr lang="en-US" dirty="0" smtClean="0"/>
            <a:t>Political Institutions</a:t>
          </a:r>
          <a:endParaRPr lang="en-US" dirty="0"/>
        </a:p>
      </dgm:t>
    </dgm:pt>
    <dgm:pt modelId="{373CF251-B05C-4C69-A3AC-A60530C9E71C}" type="parTrans" cxnId="{F0FFACB5-4EEF-4AD4-A66B-ABC122FFFDCD}">
      <dgm:prSet/>
      <dgm:spPr/>
      <dgm:t>
        <a:bodyPr/>
        <a:lstStyle/>
        <a:p>
          <a:endParaRPr lang="en-US"/>
        </a:p>
      </dgm:t>
    </dgm:pt>
    <dgm:pt modelId="{A830D93B-40E7-430D-98DA-0DD85E715C12}" type="sibTrans" cxnId="{F0FFACB5-4EEF-4AD4-A66B-ABC122FFFDCD}">
      <dgm:prSet/>
      <dgm:spPr/>
      <dgm:t>
        <a:bodyPr/>
        <a:lstStyle/>
        <a:p>
          <a:endParaRPr lang="en-US"/>
        </a:p>
      </dgm:t>
    </dgm:pt>
    <dgm:pt modelId="{9C75DA54-92BA-45B6-834D-3D3D2DCDDB42}">
      <dgm:prSet phldrT="[Text]"/>
      <dgm:spPr/>
      <dgm:t>
        <a:bodyPr/>
        <a:lstStyle/>
        <a:p>
          <a:r>
            <a:rPr lang="en-US" dirty="0" smtClean="0"/>
            <a:t>Political Parties/National Assembly etc</a:t>
          </a:r>
          <a:endParaRPr lang="en-US" dirty="0"/>
        </a:p>
      </dgm:t>
    </dgm:pt>
    <dgm:pt modelId="{A2C67112-592E-4EAD-9765-CC4D87267BAB}" type="parTrans" cxnId="{FAA239CB-3FE0-4AA6-A9E8-78BFD4519EBB}">
      <dgm:prSet/>
      <dgm:spPr/>
      <dgm:t>
        <a:bodyPr/>
        <a:lstStyle/>
        <a:p>
          <a:endParaRPr lang="en-US"/>
        </a:p>
      </dgm:t>
    </dgm:pt>
    <dgm:pt modelId="{FE786A92-13CC-4331-BAB6-07C603734001}" type="sibTrans" cxnId="{FAA239CB-3FE0-4AA6-A9E8-78BFD4519EBB}">
      <dgm:prSet/>
      <dgm:spPr/>
      <dgm:t>
        <a:bodyPr/>
        <a:lstStyle/>
        <a:p>
          <a:endParaRPr lang="en-US"/>
        </a:p>
      </dgm:t>
    </dgm:pt>
    <dgm:pt modelId="{6AF51DC6-A101-483E-ADA3-74EB3D8513E4}">
      <dgm:prSet phldrT="[Text]"/>
      <dgm:spPr/>
      <dgm:t>
        <a:bodyPr/>
        <a:lstStyle/>
        <a:p>
          <a:r>
            <a:rPr lang="en-US" dirty="0" smtClean="0"/>
            <a:t>Social Rights</a:t>
          </a:r>
          <a:endParaRPr lang="en-US" dirty="0"/>
        </a:p>
      </dgm:t>
    </dgm:pt>
    <dgm:pt modelId="{7F61137B-A353-49DE-83A1-2CAD07681426}" type="parTrans" cxnId="{327E627D-F3F7-4A8C-A77D-D09AB41164E7}">
      <dgm:prSet/>
      <dgm:spPr/>
      <dgm:t>
        <a:bodyPr/>
        <a:lstStyle/>
        <a:p>
          <a:endParaRPr lang="en-US"/>
        </a:p>
      </dgm:t>
    </dgm:pt>
    <dgm:pt modelId="{E25F3996-D38A-46AD-BE7A-C7C30F196DCF}" type="sibTrans" cxnId="{327E627D-F3F7-4A8C-A77D-D09AB41164E7}">
      <dgm:prSet/>
      <dgm:spPr/>
      <dgm:t>
        <a:bodyPr/>
        <a:lstStyle/>
        <a:p>
          <a:endParaRPr lang="en-US"/>
        </a:p>
      </dgm:t>
    </dgm:pt>
    <dgm:pt modelId="{FE5B188A-8D3E-44FC-895B-D59DEB503EDB}">
      <dgm:prSet phldrT="[Text]"/>
      <dgm:spPr/>
      <dgm:t>
        <a:bodyPr/>
        <a:lstStyle/>
        <a:p>
          <a:r>
            <a:rPr lang="en-US" dirty="0" smtClean="0"/>
            <a:t>Social Welfare Institution</a:t>
          </a:r>
          <a:endParaRPr lang="en-US" dirty="0"/>
        </a:p>
      </dgm:t>
    </dgm:pt>
    <dgm:pt modelId="{E2E2D2C2-BAFB-412C-B1D7-31547EDF85BE}" type="parTrans" cxnId="{C72C7633-2025-49BF-8EBB-335780496187}">
      <dgm:prSet/>
      <dgm:spPr/>
      <dgm:t>
        <a:bodyPr/>
        <a:lstStyle/>
        <a:p>
          <a:endParaRPr lang="en-US"/>
        </a:p>
      </dgm:t>
    </dgm:pt>
    <dgm:pt modelId="{F7666276-E351-4131-A3F8-9DD7E057F254}" type="sibTrans" cxnId="{C72C7633-2025-49BF-8EBB-335780496187}">
      <dgm:prSet/>
      <dgm:spPr/>
      <dgm:t>
        <a:bodyPr/>
        <a:lstStyle/>
        <a:p>
          <a:endParaRPr lang="en-US"/>
        </a:p>
      </dgm:t>
    </dgm:pt>
    <dgm:pt modelId="{5E8F96E2-156E-4FF1-9823-556A5E03992F}">
      <dgm:prSet phldrT="[Text]"/>
      <dgm:spPr/>
      <dgm:t>
        <a:bodyPr/>
        <a:lstStyle/>
        <a:p>
          <a:r>
            <a:rPr lang="en-US" dirty="0" smtClean="0"/>
            <a:t>BISP, PBM, Woman Welfare, Child Protection Commission, etc. </a:t>
          </a:r>
          <a:endParaRPr lang="en-US" dirty="0"/>
        </a:p>
      </dgm:t>
    </dgm:pt>
    <dgm:pt modelId="{8CA42FA5-90F8-448B-A17A-D3E6A507342E}" type="parTrans" cxnId="{46BC43F4-8647-4780-B4EF-A6ECDDFAFC42}">
      <dgm:prSet/>
      <dgm:spPr/>
      <dgm:t>
        <a:bodyPr/>
        <a:lstStyle/>
        <a:p>
          <a:endParaRPr lang="en-US"/>
        </a:p>
      </dgm:t>
    </dgm:pt>
    <dgm:pt modelId="{998E639B-7511-4768-8F36-ACA8E5A04579}" type="sibTrans" cxnId="{46BC43F4-8647-4780-B4EF-A6ECDDFAFC42}">
      <dgm:prSet/>
      <dgm:spPr/>
      <dgm:t>
        <a:bodyPr/>
        <a:lstStyle/>
        <a:p>
          <a:endParaRPr lang="en-US"/>
        </a:p>
      </dgm:t>
    </dgm:pt>
    <dgm:pt modelId="{49A41841-0DFA-469A-91D4-074EB0078C7A}" type="pres">
      <dgm:prSet presAssocID="{3498E9B6-7C31-43E5-87C7-83595202786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D4B32B-D708-4B19-98DE-50C92BF3C0A5}" type="pres">
      <dgm:prSet presAssocID="{9B61984B-8AEF-43B9-BD42-F48F4D31E3FE}" presName="vertFlow" presStyleCnt="0"/>
      <dgm:spPr/>
    </dgm:pt>
    <dgm:pt modelId="{962E58AB-538D-4A89-9D6C-DCF283154BB3}" type="pres">
      <dgm:prSet presAssocID="{9B61984B-8AEF-43B9-BD42-F48F4D31E3FE}" presName="header" presStyleLbl="node1" presStyleIdx="0" presStyleCnt="3"/>
      <dgm:spPr/>
      <dgm:t>
        <a:bodyPr/>
        <a:lstStyle/>
        <a:p>
          <a:endParaRPr lang="en-US"/>
        </a:p>
      </dgm:t>
    </dgm:pt>
    <dgm:pt modelId="{000AB5E5-4D71-4D48-BF3F-349449540406}" type="pres">
      <dgm:prSet presAssocID="{0EE4C4A2-E8A4-4B63-840A-1C854C6DD443}" presName="parTrans" presStyleLbl="sibTrans2D1" presStyleIdx="0" presStyleCnt="6"/>
      <dgm:spPr/>
      <dgm:t>
        <a:bodyPr/>
        <a:lstStyle/>
        <a:p>
          <a:endParaRPr lang="en-US"/>
        </a:p>
      </dgm:t>
    </dgm:pt>
    <dgm:pt modelId="{740D7FC7-8F39-4221-8F05-884B7BEBE0F1}" type="pres">
      <dgm:prSet presAssocID="{40F7F941-3DD6-4C03-94A8-1D9630776A89}" presName="child" presStyleLbl="alignAccFollow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FF0FC-9D85-425D-82CA-4D5B8B42BA17}" type="pres">
      <dgm:prSet presAssocID="{F13EEBF4-752F-48C3-90F1-D29EEDC1BA24}" presName="sibTrans" presStyleLbl="sibTrans2D1" presStyleIdx="1" presStyleCnt="6"/>
      <dgm:spPr/>
      <dgm:t>
        <a:bodyPr/>
        <a:lstStyle/>
        <a:p>
          <a:endParaRPr lang="en-US"/>
        </a:p>
      </dgm:t>
    </dgm:pt>
    <dgm:pt modelId="{85475C72-AAA1-490D-9A92-10D6C3619245}" type="pres">
      <dgm:prSet presAssocID="{8BD86B78-9481-4F55-8D31-9538DE0FC11F}" presName="child" presStyleLbl="alignAccFollow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8EE2E-F520-428A-9359-E2EF317D050E}" type="pres">
      <dgm:prSet presAssocID="{9B61984B-8AEF-43B9-BD42-F48F4D31E3FE}" presName="hSp" presStyleCnt="0"/>
      <dgm:spPr/>
    </dgm:pt>
    <dgm:pt modelId="{BE9D8167-7CF5-4CDE-83B5-58286CC3518C}" type="pres">
      <dgm:prSet presAssocID="{84DBE7FA-2F8C-43AB-8879-E252EEE23862}" presName="vertFlow" presStyleCnt="0"/>
      <dgm:spPr/>
    </dgm:pt>
    <dgm:pt modelId="{EB5B580D-0928-45C6-84E7-368FEB01B51C}" type="pres">
      <dgm:prSet presAssocID="{84DBE7FA-2F8C-43AB-8879-E252EEE23862}" presName="header" presStyleLbl="node1" presStyleIdx="1" presStyleCnt="3"/>
      <dgm:spPr/>
      <dgm:t>
        <a:bodyPr/>
        <a:lstStyle/>
        <a:p>
          <a:endParaRPr lang="en-US"/>
        </a:p>
      </dgm:t>
    </dgm:pt>
    <dgm:pt modelId="{69EEE522-E340-470B-890F-609C6430C40F}" type="pres">
      <dgm:prSet presAssocID="{373CF251-B05C-4C69-A3AC-A60530C9E71C}" presName="parTrans" presStyleLbl="sibTrans2D1" presStyleIdx="2" presStyleCnt="6"/>
      <dgm:spPr/>
      <dgm:t>
        <a:bodyPr/>
        <a:lstStyle/>
        <a:p>
          <a:endParaRPr lang="en-US"/>
        </a:p>
      </dgm:t>
    </dgm:pt>
    <dgm:pt modelId="{1DC419B8-DBE6-4B23-A9EC-EB6037330608}" type="pres">
      <dgm:prSet presAssocID="{9E614A88-C529-4780-91BF-F3069377CD8F}" presName="child" presStyleLbl="alignAccFollow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2C07C-0F3B-4C1F-86F5-5C4B8F1CDE82}" type="pres">
      <dgm:prSet presAssocID="{A830D93B-40E7-430D-98DA-0DD85E715C12}" presName="sibTrans" presStyleLbl="sibTrans2D1" presStyleIdx="3" presStyleCnt="6"/>
      <dgm:spPr/>
      <dgm:t>
        <a:bodyPr/>
        <a:lstStyle/>
        <a:p>
          <a:endParaRPr lang="en-US"/>
        </a:p>
      </dgm:t>
    </dgm:pt>
    <dgm:pt modelId="{B913ACFD-5727-46A6-BE8A-C90622E2D65E}" type="pres">
      <dgm:prSet presAssocID="{9C75DA54-92BA-45B6-834D-3D3D2DCDDB42}" presName="child" presStyleLbl="alignAccFollow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CBDA2C-2348-48C0-A69B-525F4054A5D9}" type="pres">
      <dgm:prSet presAssocID="{84DBE7FA-2F8C-43AB-8879-E252EEE23862}" presName="hSp" presStyleCnt="0"/>
      <dgm:spPr/>
    </dgm:pt>
    <dgm:pt modelId="{E16DCE46-E4AB-42D1-9368-7DA41377A549}" type="pres">
      <dgm:prSet presAssocID="{6AF51DC6-A101-483E-ADA3-74EB3D8513E4}" presName="vertFlow" presStyleCnt="0"/>
      <dgm:spPr/>
    </dgm:pt>
    <dgm:pt modelId="{905F0583-A9CE-4F4A-9E7D-DA92C8541F98}" type="pres">
      <dgm:prSet presAssocID="{6AF51DC6-A101-483E-ADA3-74EB3D8513E4}" presName="header" presStyleLbl="node1" presStyleIdx="2" presStyleCnt="3"/>
      <dgm:spPr/>
      <dgm:t>
        <a:bodyPr/>
        <a:lstStyle/>
        <a:p>
          <a:endParaRPr lang="en-US"/>
        </a:p>
      </dgm:t>
    </dgm:pt>
    <dgm:pt modelId="{C89B2501-2B4F-41CA-BB0E-D81779E8DB5D}" type="pres">
      <dgm:prSet presAssocID="{E2E2D2C2-BAFB-412C-B1D7-31547EDF85BE}" presName="parTrans" presStyleLbl="sibTrans2D1" presStyleIdx="4" presStyleCnt="6"/>
      <dgm:spPr/>
      <dgm:t>
        <a:bodyPr/>
        <a:lstStyle/>
        <a:p>
          <a:endParaRPr lang="en-US"/>
        </a:p>
      </dgm:t>
    </dgm:pt>
    <dgm:pt modelId="{79A4984A-812F-48BB-80B5-6C8E31C02E6A}" type="pres">
      <dgm:prSet presAssocID="{FE5B188A-8D3E-44FC-895B-D59DEB503EDB}" presName="child" presStyleLbl="alignAccFollow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4DA29-DE24-432D-AE97-104947AD47E7}" type="pres">
      <dgm:prSet presAssocID="{F7666276-E351-4131-A3F8-9DD7E057F254}" presName="sibTrans" presStyleLbl="sibTrans2D1" presStyleIdx="5" presStyleCnt="6"/>
      <dgm:spPr/>
      <dgm:t>
        <a:bodyPr/>
        <a:lstStyle/>
        <a:p>
          <a:endParaRPr lang="en-US"/>
        </a:p>
      </dgm:t>
    </dgm:pt>
    <dgm:pt modelId="{753EAD84-A43C-497D-A04D-967399A682D3}" type="pres">
      <dgm:prSet presAssocID="{5E8F96E2-156E-4FF1-9823-556A5E03992F}" presName="child" presStyleLbl="alignAccFollow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0BB8D4-265B-405C-B046-55330D2B7928}" type="presOf" srcId="{84DBE7FA-2F8C-43AB-8879-E252EEE23862}" destId="{EB5B580D-0928-45C6-84E7-368FEB01B51C}" srcOrd="0" destOrd="0" presId="urn:microsoft.com/office/officeart/2005/8/layout/lProcess1"/>
    <dgm:cxn modelId="{44090AFE-48F5-4452-A56B-EBC02DA447EC}" type="presOf" srcId="{A830D93B-40E7-430D-98DA-0DD85E715C12}" destId="{5B72C07C-0F3B-4C1F-86F5-5C4B8F1CDE82}" srcOrd="0" destOrd="0" presId="urn:microsoft.com/office/officeart/2005/8/layout/lProcess1"/>
    <dgm:cxn modelId="{90BFCEE9-72CB-4B6A-AECF-12FBA174F765}" type="presOf" srcId="{8BD86B78-9481-4F55-8D31-9538DE0FC11F}" destId="{85475C72-AAA1-490D-9A92-10D6C3619245}" srcOrd="0" destOrd="0" presId="urn:microsoft.com/office/officeart/2005/8/layout/lProcess1"/>
    <dgm:cxn modelId="{03103EE3-F51B-4FE1-BC1A-000ED655044D}" srcId="{3498E9B6-7C31-43E5-87C7-835952027865}" destId="{84DBE7FA-2F8C-43AB-8879-E252EEE23862}" srcOrd="1" destOrd="0" parTransId="{DB79053C-1A81-4F46-AEFA-93ED104263BD}" sibTransId="{B878B895-1C57-4F50-9E99-8E40A577DE9F}"/>
    <dgm:cxn modelId="{334B43A1-A83D-4597-9735-69783D320087}" type="presOf" srcId="{3498E9B6-7C31-43E5-87C7-835952027865}" destId="{49A41841-0DFA-469A-91D4-074EB0078C7A}" srcOrd="0" destOrd="0" presId="urn:microsoft.com/office/officeart/2005/8/layout/lProcess1"/>
    <dgm:cxn modelId="{C31A59B4-83A6-4063-AB61-10D10706087A}" type="presOf" srcId="{E2E2D2C2-BAFB-412C-B1D7-31547EDF85BE}" destId="{C89B2501-2B4F-41CA-BB0E-D81779E8DB5D}" srcOrd="0" destOrd="0" presId="urn:microsoft.com/office/officeart/2005/8/layout/lProcess1"/>
    <dgm:cxn modelId="{20FBBCDF-F7EE-41AB-8891-EA4A75C645B5}" type="presOf" srcId="{9E614A88-C529-4780-91BF-F3069377CD8F}" destId="{1DC419B8-DBE6-4B23-A9EC-EB6037330608}" srcOrd="0" destOrd="0" presId="urn:microsoft.com/office/officeart/2005/8/layout/lProcess1"/>
    <dgm:cxn modelId="{C72C7633-2025-49BF-8EBB-335780496187}" srcId="{6AF51DC6-A101-483E-ADA3-74EB3D8513E4}" destId="{FE5B188A-8D3E-44FC-895B-D59DEB503EDB}" srcOrd="0" destOrd="0" parTransId="{E2E2D2C2-BAFB-412C-B1D7-31547EDF85BE}" sibTransId="{F7666276-E351-4131-A3F8-9DD7E057F254}"/>
    <dgm:cxn modelId="{327E627D-F3F7-4A8C-A77D-D09AB41164E7}" srcId="{3498E9B6-7C31-43E5-87C7-835952027865}" destId="{6AF51DC6-A101-483E-ADA3-74EB3D8513E4}" srcOrd="2" destOrd="0" parTransId="{7F61137B-A353-49DE-83A1-2CAD07681426}" sibTransId="{E25F3996-D38A-46AD-BE7A-C7C30F196DCF}"/>
    <dgm:cxn modelId="{E9F9110A-D2E5-4597-B1E0-FFAC7C27C0E1}" type="presOf" srcId="{0EE4C4A2-E8A4-4B63-840A-1C854C6DD443}" destId="{000AB5E5-4D71-4D48-BF3F-349449540406}" srcOrd="0" destOrd="0" presId="urn:microsoft.com/office/officeart/2005/8/layout/lProcess1"/>
    <dgm:cxn modelId="{A23C9237-DB6A-48C2-9E40-16E23ABDC907}" type="presOf" srcId="{9B61984B-8AEF-43B9-BD42-F48F4D31E3FE}" destId="{962E58AB-538D-4A89-9D6C-DCF283154BB3}" srcOrd="0" destOrd="0" presId="urn:microsoft.com/office/officeart/2005/8/layout/lProcess1"/>
    <dgm:cxn modelId="{FAA239CB-3FE0-4AA6-A9E8-78BFD4519EBB}" srcId="{84DBE7FA-2F8C-43AB-8879-E252EEE23862}" destId="{9C75DA54-92BA-45B6-834D-3D3D2DCDDB42}" srcOrd="1" destOrd="0" parTransId="{A2C67112-592E-4EAD-9765-CC4D87267BAB}" sibTransId="{FE786A92-13CC-4331-BAB6-07C603734001}"/>
    <dgm:cxn modelId="{AA6DCA0C-F1A2-40F1-B466-2AD327BC9860}" srcId="{3498E9B6-7C31-43E5-87C7-835952027865}" destId="{9B61984B-8AEF-43B9-BD42-F48F4D31E3FE}" srcOrd="0" destOrd="0" parTransId="{A7B2DE01-B935-4B46-9A40-D63EE47DC491}" sibTransId="{891116C6-5608-4C7A-BB26-79521095EE5E}"/>
    <dgm:cxn modelId="{F0FFACB5-4EEF-4AD4-A66B-ABC122FFFDCD}" srcId="{84DBE7FA-2F8C-43AB-8879-E252EEE23862}" destId="{9E614A88-C529-4780-91BF-F3069377CD8F}" srcOrd="0" destOrd="0" parTransId="{373CF251-B05C-4C69-A3AC-A60530C9E71C}" sibTransId="{A830D93B-40E7-430D-98DA-0DD85E715C12}"/>
    <dgm:cxn modelId="{BF3CE236-1DFA-479A-9AF9-9B3FD86B53E1}" type="presOf" srcId="{9C75DA54-92BA-45B6-834D-3D3D2DCDDB42}" destId="{B913ACFD-5727-46A6-BE8A-C90622E2D65E}" srcOrd="0" destOrd="0" presId="urn:microsoft.com/office/officeart/2005/8/layout/lProcess1"/>
    <dgm:cxn modelId="{07F562FB-F7D1-4E6F-8193-431527E86097}" srcId="{9B61984B-8AEF-43B9-BD42-F48F4D31E3FE}" destId="{8BD86B78-9481-4F55-8D31-9538DE0FC11F}" srcOrd="1" destOrd="0" parTransId="{1840247F-BC93-4B49-AAB2-8AC08C5D3182}" sibTransId="{CC0019FD-5113-4A7C-B7E2-C95133EBCD88}"/>
    <dgm:cxn modelId="{E5C2C5DF-5659-4892-AC64-C94E77E5FF3F}" type="presOf" srcId="{F7666276-E351-4131-A3F8-9DD7E057F254}" destId="{CE94DA29-DE24-432D-AE97-104947AD47E7}" srcOrd="0" destOrd="0" presId="urn:microsoft.com/office/officeart/2005/8/layout/lProcess1"/>
    <dgm:cxn modelId="{125C3B4D-7F66-4686-8A87-49877225F419}" type="presOf" srcId="{FE5B188A-8D3E-44FC-895B-D59DEB503EDB}" destId="{79A4984A-812F-48BB-80B5-6C8E31C02E6A}" srcOrd="0" destOrd="0" presId="urn:microsoft.com/office/officeart/2005/8/layout/lProcess1"/>
    <dgm:cxn modelId="{2F06AF35-657A-4421-966E-ABE433D8B1A8}" type="presOf" srcId="{40F7F941-3DD6-4C03-94A8-1D9630776A89}" destId="{740D7FC7-8F39-4221-8F05-884B7BEBE0F1}" srcOrd="0" destOrd="0" presId="urn:microsoft.com/office/officeart/2005/8/layout/lProcess1"/>
    <dgm:cxn modelId="{E4C6F96A-7C92-4BAD-9E6E-48380E32D598}" type="presOf" srcId="{5E8F96E2-156E-4FF1-9823-556A5E03992F}" destId="{753EAD84-A43C-497D-A04D-967399A682D3}" srcOrd="0" destOrd="0" presId="urn:microsoft.com/office/officeart/2005/8/layout/lProcess1"/>
    <dgm:cxn modelId="{B1747B68-1A67-4314-B50F-98F72F2F673C}" type="presOf" srcId="{6AF51DC6-A101-483E-ADA3-74EB3D8513E4}" destId="{905F0583-A9CE-4F4A-9E7D-DA92C8541F98}" srcOrd="0" destOrd="0" presId="urn:microsoft.com/office/officeart/2005/8/layout/lProcess1"/>
    <dgm:cxn modelId="{FEBB4F63-601B-45DA-B964-BEFA8C37EA1B}" srcId="{9B61984B-8AEF-43B9-BD42-F48F4D31E3FE}" destId="{40F7F941-3DD6-4C03-94A8-1D9630776A89}" srcOrd="0" destOrd="0" parTransId="{0EE4C4A2-E8A4-4B63-840A-1C854C6DD443}" sibTransId="{F13EEBF4-752F-48C3-90F1-D29EEDC1BA24}"/>
    <dgm:cxn modelId="{46BC43F4-8647-4780-B4EF-A6ECDDFAFC42}" srcId="{6AF51DC6-A101-483E-ADA3-74EB3D8513E4}" destId="{5E8F96E2-156E-4FF1-9823-556A5E03992F}" srcOrd="1" destOrd="0" parTransId="{8CA42FA5-90F8-448B-A17A-D3E6A507342E}" sibTransId="{998E639B-7511-4768-8F36-ACA8E5A04579}"/>
    <dgm:cxn modelId="{E42A8A80-8FFF-4027-A0C8-0949B657F5C8}" type="presOf" srcId="{F13EEBF4-752F-48C3-90F1-D29EEDC1BA24}" destId="{286FF0FC-9D85-425D-82CA-4D5B8B42BA17}" srcOrd="0" destOrd="0" presId="urn:microsoft.com/office/officeart/2005/8/layout/lProcess1"/>
    <dgm:cxn modelId="{7DD677D6-F829-4769-91D1-E580287FF9ED}" type="presOf" srcId="{373CF251-B05C-4C69-A3AC-A60530C9E71C}" destId="{69EEE522-E340-470B-890F-609C6430C40F}" srcOrd="0" destOrd="0" presId="urn:microsoft.com/office/officeart/2005/8/layout/lProcess1"/>
    <dgm:cxn modelId="{4FEEBDAE-DA26-45FD-8FED-E26FCD2855B9}" type="presParOf" srcId="{49A41841-0DFA-469A-91D4-074EB0078C7A}" destId="{B9D4B32B-D708-4B19-98DE-50C92BF3C0A5}" srcOrd="0" destOrd="0" presId="urn:microsoft.com/office/officeart/2005/8/layout/lProcess1"/>
    <dgm:cxn modelId="{C8DA89E9-B757-4ECC-A010-AF6C3D29A821}" type="presParOf" srcId="{B9D4B32B-D708-4B19-98DE-50C92BF3C0A5}" destId="{962E58AB-538D-4A89-9D6C-DCF283154BB3}" srcOrd="0" destOrd="0" presId="urn:microsoft.com/office/officeart/2005/8/layout/lProcess1"/>
    <dgm:cxn modelId="{6164A019-2C45-49FC-925A-053B792C65F5}" type="presParOf" srcId="{B9D4B32B-D708-4B19-98DE-50C92BF3C0A5}" destId="{000AB5E5-4D71-4D48-BF3F-349449540406}" srcOrd="1" destOrd="0" presId="urn:microsoft.com/office/officeart/2005/8/layout/lProcess1"/>
    <dgm:cxn modelId="{E9B99450-29DC-4AA7-9369-BCB13B4D8720}" type="presParOf" srcId="{B9D4B32B-D708-4B19-98DE-50C92BF3C0A5}" destId="{740D7FC7-8F39-4221-8F05-884B7BEBE0F1}" srcOrd="2" destOrd="0" presId="urn:microsoft.com/office/officeart/2005/8/layout/lProcess1"/>
    <dgm:cxn modelId="{08AEA369-2A18-439D-BB68-4004F486321C}" type="presParOf" srcId="{B9D4B32B-D708-4B19-98DE-50C92BF3C0A5}" destId="{286FF0FC-9D85-425D-82CA-4D5B8B42BA17}" srcOrd="3" destOrd="0" presId="urn:microsoft.com/office/officeart/2005/8/layout/lProcess1"/>
    <dgm:cxn modelId="{E7ABA30F-4D14-4F93-AEA4-2FB99A477A4D}" type="presParOf" srcId="{B9D4B32B-D708-4B19-98DE-50C92BF3C0A5}" destId="{85475C72-AAA1-490D-9A92-10D6C3619245}" srcOrd="4" destOrd="0" presId="urn:microsoft.com/office/officeart/2005/8/layout/lProcess1"/>
    <dgm:cxn modelId="{EBDFDA38-BFDD-46CA-9F52-D065260C960B}" type="presParOf" srcId="{49A41841-0DFA-469A-91D4-074EB0078C7A}" destId="{DD88EE2E-F520-428A-9359-E2EF317D050E}" srcOrd="1" destOrd="0" presId="urn:microsoft.com/office/officeart/2005/8/layout/lProcess1"/>
    <dgm:cxn modelId="{76867D95-17F6-42AE-B96D-A2865F2CDFA1}" type="presParOf" srcId="{49A41841-0DFA-469A-91D4-074EB0078C7A}" destId="{BE9D8167-7CF5-4CDE-83B5-58286CC3518C}" srcOrd="2" destOrd="0" presId="urn:microsoft.com/office/officeart/2005/8/layout/lProcess1"/>
    <dgm:cxn modelId="{BE52DFEC-17F9-41A8-9E37-B9E4DCEE92BA}" type="presParOf" srcId="{BE9D8167-7CF5-4CDE-83B5-58286CC3518C}" destId="{EB5B580D-0928-45C6-84E7-368FEB01B51C}" srcOrd="0" destOrd="0" presId="urn:microsoft.com/office/officeart/2005/8/layout/lProcess1"/>
    <dgm:cxn modelId="{5E77B6B7-FE87-446B-9DCD-9C5447E1E18B}" type="presParOf" srcId="{BE9D8167-7CF5-4CDE-83B5-58286CC3518C}" destId="{69EEE522-E340-470B-890F-609C6430C40F}" srcOrd="1" destOrd="0" presId="urn:microsoft.com/office/officeart/2005/8/layout/lProcess1"/>
    <dgm:cxn modelId="{9E9AB66C-8141-47F2-8791-08F7FFAED485}" type="presParOf" srcId="{BE9D8167-7CF5-4CDE-83B5-58286CC3518C}" destId="{1DC419B8-DBE6-4B23-A9EC-EB6037330608}" srcOrd="2" destOrd="0" presId="urn:microsoft.com/office/officeart/2005/8/layout/lProcess1"/>
    <dgm:cxn modelId="{10DC8E20-3713-4E9B-A776-E1F8BCDFD8AA}" type="presParOf" srcId="{BE9D8167-7CF5-4CDE-83B5-58286CC3518C}" destId="{5B72C07C-0F3B-4C1F-86F5-5C4B8F1CDE82}" srcOrd="3" destOrd="0" presId="urn:microsoft.com/office/officeart/2005/8/layout/lProcess1"/>
    <dgm:cxn modelId="{F5CB9774-A87B-42C6-9D1D-DD25D27FC1FD}" type="presParOf" srcId="{BE9D8167-7CF5-4CDE-83B5-58286CC3518C}" destId="{B913ACFD-5727-46A6-BE8A-C90622E2D65E}" srcOrd="4" destOrd="0" presId="urn:microsoft.com/office/officeart/2005/8/layout/lProcess1"/>
    <dgm:cxn modelId="{BB49AAD2-66FF-4135-934B-FF36E0F7018C}" type="presParOf" srcId="{49A41841-0DFA-469A-91D4-074EB0078C7A}" destId="{8ECBDA2C-2348-48C0-A69B-525F4054A5D9}" srcOrd="3" destOrd="0" presId="urn:microsoft.com/office/officeart/2005/8/layout/lProcess1"/>
    <dgm:cxn modelId="{B1AB0F0E-40D7-4511-9AB1-D56BA5DCF5F7}" type="presParOf" srcId="{49A41841-0DFA-469A-91D4-074EB0078C7A}" destId="{E16DCE46-E4AB-42D1-9368-7DA41377A549}" srcOrd="4" destOrd="0" presId="urn:microsoft.com/office/officeart/2005/8/layout/lProcess1"/>
    <dgm:cxn modelId="{7BF59918-D9BF-4330-A695-28471BCB3F68}" type="presParOf" srcId="{E16DCE46-E4AB-42D1-9368-7DA41377A549}" destId="{905F0583-A9CE-4F4A-9E7D-DA92C8541F98}" srcOrd="0" destOrd="0" presId="urn:microsoft.com/office/officeart/2005/8/layout/lProcess1"/>
    <dgm:cxn modelId="{582B1BE3-13B3-4EC1-80C4-C9E151F233B4}" type="presParOf" srcId="{E16DCE46-E4AB-42D1-9368-7DA41377A549}" destId="{C89B2501-2B4F-41CA-BB0E-D81779E8DB5D}" srcOrd="1" destOrd="0" presId="urn:microsoft.com/office/officeart/2005/8/layout/lProcess1"/>
    <dgm:cxn modelId="{9D1C939D-3F48-4C83-BE54-19DB422495AC}" type="presParOf" srcId="{E16DCE46-E4AB-42D1-9368-7DA41377A549}" destId="{79A4984A-812F-48BB-80B5-6C8E31C02E6A}" srcOrd="2" destOrd="0" presId="urn:microsoft.com/office/officeart/2005/8/layout/lProcess1"/>
    <dgm:cxn modelId="{10FDEA69-4100-487C-8613-E2AB5B4FD1FF}" type="presParOf" srcId="{E16DCE46-E4AB-42D1-9368-7DA41377A549}" destId="{CE94DA29-DE24-432D-AE97-104947AD47E7}" srcOrd="3" destOrd="0" presId="urn:microsoft.com/office/officeart/2005/8/layout/lProcess1"/>
    <dgm:cxn modelId="{88546E89-579D-42FF-9D83-7A49AD002168}" type="presParOf" srcId="{E16DCE46-E4AB-42D1-9368-7DA41377A549}" destId="{753EAD84-A43C-497D-A04D-967399A682D3}" srcOrd="4" destOrd="0" presId="urn:microsoft.com/office/officeart/2005/8/layout/l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452C3-D15C-41E7-85E4-1284A38DC0D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F2A82-D6BB-433C-B465-502BA62F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95448-B6E6-49EE-A5CA-FCDA358F6EA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744538"/>
            <a:ext cx="58626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D1D69-89D0-4E39-810E-931528C71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approach refers only to the provision of statutory welfare and does not depend upon voluntary or charitable welfare for the citizens.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D1D69-89D0-4E39-810E-931528C714A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According to </a:t>
            </a:r>
            <a:r>
              <a:rPr lang="en-US" dirty="0" err="1" smtClean="0"/>
              <a:t>Mishra</a:t>
            </a:r>
            <a:r>
              <a:rPr lang="en-US" dirty="0" smtClean="0"/>
              <a:t>, the first set of rights refers to the individual’s liberty and equality before the law. </a:t>
            </a:r>
          </a:p>
          <a:p>
            <a:pPr>
              <a:defRPr/>
            </a:pPr>
            <a:r>
              <a:rPr lang="en-US" dirty="0" smtClean="0"/>
              <a:t>The second set refers to political enfranchisement, the right to vote and seek political office.</a:t>
            </a:r>
          </a:p>
          <a:p>
            <a:pPr>
              <a:defRPr/>
            </a:pPr>
            <a:r>
              <a:rPr lang="en-US" dirty="0" smtClean="0"/>
              <a:t>The third consists of economic welfare and security and the right to share to full in the social heritage and have a civilized existence according to the standard prevalent in the society.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D1D69-89D0-4E39-810E-931528C714A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and the citizens will not depend upon charitable or voluntary welfare and social protection nets.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D1D69-89D0-4E39-810E-931528C714A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692211" y="359898"/>
            <a:ext cx="8749094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692211" y="1850064"/>
            <a:ext cx="8749094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88443" y="1413802"/>
            <a:ext cx="248431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366914" y="1345016"/>
            <a:ext cx="75609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01013" y="274640"/>
            <a:ext cx="216027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50169" y="274641"/>
            <a:ext cx="6570821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6664" y="-54"/>
            <a:ext cx="81010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5726" y="2600325"/>
            <a:ext cx="7560945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5726" y="1066800"/>
            <a:ext cx="7560945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700338" y="0"/>
            <a:ext cx="90011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566054" y="2814656"/>
            <a:ext cx="248431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844526" y="2745870"/>
            <a:ext cx="75609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812" y="274320"/>
            <a:ext cx="8857107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5812" y="1524000"/>
            <a:ext cx="432054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2379" y="1524000"/>
            <a:ext cx="432054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5160336"/>
            <a:ext cx="9721215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328278"/>
            <a:ext cx="4752594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08689" y="328278"/>
            <a:ext cx="4752594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40068" y="969336"/>
            <a:ext cx="4752594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8689" y="969336"/>
            <a:ext cx="4752594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812" y="274320"/>
            <a:ext cx="8857107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98950" y="0"/>
            <a:ext cx="96024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198950" y="-54"/>
            <a:ext cx="86411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7" y="216778"/>
            <a:ext cx="4500563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40067" y="1406964"/>
            <a:ext cx="4500563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40067" y="2133601"/>
            <a:ext cx="9631204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896" y="1066800"/>
            <a:ext cx="3240405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3" y="1066800"/>
            <a:ext cx="5400675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90124" y="1143004"/>
            <a:ext cx="5220653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468632" y="954341"/>
            <a:ext cx="810101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910582" y="936786"/>
            <a:ext cx="766896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124" y="4800600"/>
            <a:ext cx="5220653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963813" y="-815922"/>
            <a:ext cx="1935935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99415" y="21103"/>
            <a:ext cx="2010713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16029" y="1055077"/>
            <a:ext cx="1329753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196457" y="-54"/>
            <a:ext cx="9604894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695812" y="274638"/>
            <a:ext cx="8857107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695812" y="1447800"/>
            <a:ext cx="8857107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230529" y="6305550"/>
            <a:ext cx="2520315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D60860-1A40-44F9-92A6-1506D0FE3BC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6750844" y="6305550"/>
            <a:ext cx="3420428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0174871" y="6305550"/>
            <a:ext cx="540068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1297AC-2292-4D6A-902D-6F55F9E4BB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198950" y="-54"/>
            <a:ext cx="86411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Citizenship Model of Welfare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2076" y="1447800"/>
            <a:ext cx="9190844" cy="2743200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Experts like Crosland (1956),  </a:t>
            </a:r>
            <a:r>
              <a:rPr lang="en-US" dirty="0" smtClean="0">
                <a:solidFill>
                  <a:srgbClr val="FF0000"/>
                </a:solidFill>
              </a:rPr>
              <a:t>criticize </a:t>
            </a:r>
            <a:r>
              <a:rPr lang="en-US" dirty="0" smtClean="0"/>
              <a:t>this </a:t>
            </a:r>
            <a:r>
              <a:rPr lang="en-US" u="sng" dirty="0" smtClean="0"/>
              <a:t>aim and function of social welfare </a:t>
            </a:r>
            <a:r>
              <a:rPr lang="en-US" dirty="0" smtClean="0"/>
              <a:t>and assert that the aims and functions of state welfare are </a:t>
            </a: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 smtClean="0"/>
              <a:t>primarily those of </a:t>
            </a:r>
            <a:r>
              <a:rPr lang="en-US" dirty="0" smtClean="0">
                <a:solidFill>
                  <a:srgbClr val="FF0000"/>
                </a:solidFill>
              </a:rPr>
              <a:t>equality </a:t>
            </a:r>
            <a:r>
              <a:rPr lang="en-US" dirty="0" smtClean="0"/>
              <a:t>through redistribution</a:t>
            </a:r>
            <a:r>
              <a:rPr lang="en-US" dirty="0" smtClean="0">
                <a:hlinkClick r:id="" action="ppaction://noaction"/>
              </a:rPr>
              <a:t>[1]</a:t>
            </a:r>
            <a:r>
              <a:rPr lang="en-US" dirty="0" smtClean="0"/>
              <a:t>.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According to him, Social equality cannot be held to be the ultimate purpose of the social services rather, the </a:t>
            </a:r>
            <a:r>
              <a:rPr lang="en-US" dirty="0" smtClean="0">
                <a:solidFill>
                  <a:srgbClr val="FF0000"/>
                </a:solidFill>
              </a:rPr>
              <a:t>aims</a:t>
            </a:r>
            <a:r>
              <a:rPr lang="en-US" dirty="0" smtClean="0"/>
              <a:t> are to provide </a:t>
            </a:r>
            <a:r>
              <a:rPr lang="en-US" dirty="0" smtClean="0">
                <a:solidFill>
                  <a:srgbClr val="FF0000"/>
                </a:solidFill>
              </a:rPr>
              <a:t>relief of social distress* </a:t>
            </a:r>
            <a:r>
              <a:rPr lang="en-US" dirty="0" smtClean="0"/>
              <a:t>and the correction of social needs. </a:t>
            </a:r>
          </a:p>
          <a:p>
            <a:pPr>
              <a:defRPr/>
            </a:pPr>
            <a:r>
              <a:rPr lang="en-US" dirty="0" smtClean="0"/>
              <a:t>Inequalities will be lessened as a result, but the creation of equality is, at most, a subsidiary objective.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0475" y="5334000"/>
            <a:ext cx="2464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*lack of basic necessities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62075" y="5410200"/>
            <a:ext cx="5400675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 smtClean="0"/>
              <a:t>Relief</a:t>
            </a:r>
            <a:r>
              <a:rPr lang="en-US" dirty="0" smtClean="0"/>
              <a:t>: public help in the form of money, food, clothing, shelter, or medicine, provided to people who are temporarily unable to care for themselves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95400" y="6520190"/>
            <a:ext cx="5400675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defRPr/>
            </a:pPr>
            <a:r>
              <a:rPr lang="en-US" sz="1100" dirty="0" smtClean="0">
                <a:hlinkClick r:id="" action="ppaction://noaction"/>
              </a:rPr>
              <a:t>[1]</a:t>
            </a:r>
            <a:r>
              <a:rPr lang="en-US" sz="1100" dirty="0" smtClean="0"/>
              <a:t> C.A. R., Crosland, 1956. </a:t>
            </a:r>
            <a:r>
              <a:rPr lang="en-US" sz="1100" i="1" dirty="0" smtClean="0"/>
              <a:t>The Future of Socialism</a:t>
            </a:r>
            <a:r>
              <a:rPr lang="en-US" sz="1100" dirty="0" smtClean="0"/>
              <a:t>. London: Jonathan Cape.p.148.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state is developed?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2068" y="1447800"/>
            <a:ext cx="3184207" cy="236219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Population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Territory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Government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Sovereignty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77075" y="1600200"/>
            <a:ext cx="3184207" cy="2133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POPULATION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Aliens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/>
              <a:t>Subjects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Citizens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2076" y="4114800"/>
            <a:ext cx="9143999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0363" indent="-360363"/>
            <a:r>
              <a:rPr lang="en-US" sz="2400" dirty="0" smtClean="0"/>
              <a:t>The state is a form of human association distinguished from other social groups by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its </a:t>
            </a:r>
            <a:r>
              <a:rPr lang="en-US" sz="2400" b="1" u="sng" dirty="0" smtClean="0"/>
              <a:t>purpose</a:t>
            </a:r>
            <a:r>
              <a:rPr lang="en-US" sz="2400" dirty="0" smtClean="0"/>
              <a:t>, the establishment of order and security;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its </a:t>
            </a:r>
            <a:r>
              <a:rPr lang="en-US" sz="2400" b="1" u="sng" dirty="0" smtClean="0"/>
              <a:t>methods</a:t>
            </a:r>
            <a:r>
              <a:rPr lang="en-US" sz="2400" dirty="0" smtClean="0"/>
              <a:t>, </a:t>
            </a:r>
            <a:r>
              <a:rPr lang="en-US" sz="2400" dirty="0" smtClean="0"/>
              <a:t>the </a:t>
            </a:r>
            <a:r>
              <a:rPr lang="en-US" sz="2400" dirty="0" smtClean="0"/>
              <a:t>laws and their enforcement;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its </a:t>
            </a:r>
            <a:r>
              <a:rPr lang="en-US" sz="2400" b="1" u="sng" dirty="0" smtClean="0"/>
              <a:t>territory</a:t>
            </a:r>
            <a:r>
              <a:rPr lang="en-US" sz="2400" dirty="0" smtClean="0"/>
              <a:t>, the area of jurisdiction or geographic boundaries; and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finally </a:t>
            </a:r>
            <a:r>
              <a:rPr lang="en-US" sz="2400" dirty="0" smtClean="0"/>
              <a:t>by its </a:t>
            </a:r>
            <a:r>
              <a:rPr lang="en-US" sz="2400" b="1" u="sng" dirty="0" smtClean="0"/>
              <a:t>sovereignty</a:t>
            </a:r>
            <a:endParaRPr lang="en-US" sz="2400" b="1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kinds of Population in a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9075" y="1295400"/>
            <a:ext cx="2819400" cy="48006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Aliens </a:t>
            </a:r>
            <a:r>
              <a:rPr lang="en-US" dirty="0" smtClean="0"/>
              <a:t>: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No </a:t>
            </a:r>
            <a:r>
              <a:rPr lang="en-US" dirty="0" smtClean="0"/>
              <a:t>Political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Some </a:t>
            </a:r>
            <a:r>
              <a:rPr lang="en-US" dirty="0" smtClean="0"/>
              <a:t>Civil Rights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Some </a:t>
            </a:r>
            <a:r>
              <a:rPr lang="en-US" dirty="0" smtClean="0"/>
              <a:t>Social Rights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Subjects</a:t>
            </a:r>
            <a:r>
              <a:rPr lang="en-US" dirty="0" smtClean="0"/>
              <a:t>: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Some </a:t>
            </a:r>
            <a:r>
              <a:rPr lang="en-US" dirty="0" smtClean="0"/>
              <a:t>Political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Full </a:t>
            </a:r>
            <a:r>
              <a:rPr lang="en-US" dirty="0" smtClean="0"/>
              <a:t>Civil Rights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Some </a:t>
            </a:r>
            <a:r>
              <a:rPr lang="en-US" dirty="0" smtClean="0"/>
              <a:t>Social Rights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Citizens</a:t>
            </a:r>
            <a:r>
              <a:rPr lang="en-US" dirty="0" smtClean="0"/>
              <a:t>: 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Full </a:t>
            </a:r>
            <a:r>
              <a:rPr lang="en-US" dirty="0" smtClean="0"/>
              <a:t>Political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Full </a:t>
            </a:r>
            <a:r>
              <a:rPr lang="en-US" dirty="0" smtClean="0"/>
              <a:t>Civil Rights </a:t>
            </a:r>
            <a:endParaRPr lang="en-US" dirty="0" smtClean="0"/>
          </a:p>
          <a:p>
            <a:pPr marL="788670" lvl="1" indent="-514350"/>
            <a:r>
              <a:rPr lang="en-US" dirty="0" smtClean="0"/>
              <a:t>Full </a:t>
            </a:r>
            <a:r>
              <a:rPr lang="en-US" dirty="0" smtClean="0"/>
              <a:t>Social Rights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5275" y="1828800"/>
          <a:ext cx="7200900" cy="33718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00225"/>
                <a:gridCol w="1800225"/>
                <a:gridCol w="1800225"/>
                <a:gridCol w="1800225"/>
              </a:tblGrid>
              <a:tr h="38100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Aliens</a:t>
                      </a:r>
                      <a:endParaRPr lang="en-US" sz="240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Subjects</a:t>
                      </a:r>
                      <a:endParaRPr lang="en-US" sz="240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Citizens</a:t>
                      </a:r>
                      <a:endParaRPr lang="en-US" sz="240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Political Rights</a:t>
                      </a:r>
                      <a:endParaRPr lang="en-US" sz="2400" b="1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Some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Full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Civil</a:t>
                      </a:r>
                      <a:r>
                        <a:rPr lang="en-US" sz="2400" b="1" baseline="0" dirty="0" smtClean="0"/>
                        <a:t> Rights</a:t>
                      </a:r>
                      <a:endParaRPr lang="en-US" sz="2400" b="1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Some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Full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Full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Social</a:t>
                      </a:r>
                      <a:r>
                        <a:rPr lang="en-US" sz="2400" b="1" baseline="0" dirty="0" smtClean="0"/>
                        <a:t> Rights</a:t>
                      </a:r>
                      <a:endParaRPr lang="en-US" sz="2400" b="1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Some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Some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Full</a:t>
                      </a:r>
                      <a:endParaRPr lang="en-US" sz="2400" b="0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sz="2800" b="1" dirty="0" smtClean="0"/>
              <a:t>Citizenship Model of Social Welfare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76401"/>
            <a:ext cx="9144000" cy="4572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The concept is based upon the work of 19th century Economist </a:t>
            </a:r>
            <a:r>
              <a:rPr lang="en-US" u="sng" dirty="0" smtClean="0"/>
              <a:t>Alfred Marshal’s </a:t>
            </a:r>
            <a:r>
              <a:rPr lang="en-US" dirty="0" smtClean="0"/>
              <a:t>hypothesis advanced by </a:t>
            </a:r>
            <a:r>
              <a:rPr lang="en-US" b="1" u="sng" dirty="0" smtClean="0"/>
              <a:t>T.H. Marshal </a:t>
            </a:r>
            <a:r>
              <a:rPr lang="en-US" b="1" dirty="0" smtClean="0"/>
              <a:t>in </a:t>
            </a:r>
            <a:r>
              <a:rPr lang="en-US" b="1" u="sng" dirty="0" smtClean="0"/>
              <a:t>1963</a:t>
            </a:r>
            <a:r>
              <a:rPr lang="en-US" dirty="0" smtClean="0"/>
              <a:t>. Alfred Marshal was of the opinion that </a:t>
            </a:r>
            <a:r>
              <a:rPr lang="en-US" i="1" dirty="0" smtClean="0">
                <a:solidFill>
                  <a:srgbClr val="FF0000"/>
                </a:solidFill>
              </a:rPr>
              <a:t>‘</a:t>
            </a:r>
            <a:r>
              <a:rPr lang="en-US" b="1" i="1" u="sng" dirty="0" smtClean="0">
                <a:solidFill>
                  <a:srgbClr val="FF0000"/>
                </a:solidFill>
              </a:rPr>
              <a:t>human equality</a:t>
            </a:r>
            <a:r>
              <a:rPr lang="en-US" i="1" dirty="0" smtClean="0">
                <a:solidFill>
                  <a:srgbClr val="FF0000"/>
                </a:solidFill>
              </a:rPr>
              <a:t>’ is associated with the </a:t>
            </a:r>
            <a:r>
              <a:rPr lang="en-US" b="1" i="1" u="sng" dirty="0" smtClean="0">
                <a:solidFill>
                  <a:srgbClr val="FF0000"/>
                </a:solidFill>
              </a:rPr>
              <a:t>concept of full membership of a society or community</a:t>
            </a:r>
            <a:r>
              <a:rPr lang="en-US" i="1" dirty="0" smtClean="0">
                <a:solidFill>
                  <a:srgbClr val="FF0000"/>
                </a:solidFill>
              </a:rPr>
              <a:t>, which is contingent on the </a:t>
            </a:r>
            <a:r>
              <a:rPr lang="en-US" b="1" i="1" u="sng" dirty="0" smtClean="0">
                <a:solidFill>
                  <a:srgbClr val="FF0000"/>
                </a:solidFill>
              </a:rPr>
              <a:t>individual’s possessions of three sets of citizen rights</a:t>
            </a:r>
            <a:r>
              <a:rPr lang="en-US" b="1" i="1" dirty="0" smtClean="0">
                <a:solidFill>
                  <a:srgbClr val="FF0000"/>
                </a:solidFill>
              </a:rPr>
              <a:t>: </a:t>
            </a:r>
            <a:r>
              <a:rPr lang="en-US" i="1" dirty="0" smtClean="0">
                <a:solidFill>
                  <a:srgbClr val="FF0000"/>
                </a:solidFill>
              </a:rPr>
              <a:t>Civil rights, Political rights and Social rights. </a:t>
            </a:r>
            <a:r>
              <a:rPr lang="en-US" dirty="0" smtClean="0"/>
              <a:t>He has explained these rights as</a:t>
            </a:r>
            <a:r>
              <a:rPr lang="en-US" sz="1800" dirty="0" smtClean="0">
                <a:hlinkClick r:id="rId3" action="ppaction://hlinksldjump"/>
              </a:rPr>
              <a:t>[1</a:t>
            </a:r>
            <a:r>
              <a:rPr lang="en-US" dirty="0" smtClean="0">
                <a:hlinkClick r:id="rId3" action="ppaction://hlinksldjump"/>
              </a:rPr>
              <a:t>]</a:t>
            </a:r>
            <a:r>
              <a:rPr lang="en-US" dirty="0" smtClean="0"/>
              <a:t>;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1600" dirty="0" smtClean="0">
                <a:hlinkClick r:id="rId3" action="ppaction://hlinksldjump"/>
              </a:rPr>
              <a:t>[1]</a:t>
            </a:r>
            <a:r>
              <a:rPr lang="en-US" sz="1600" dirty="0" smtClean="0"/>
              <a:t> T.H.  Marshal,1963 . ‘Citizenship and Social Class’ in</a:t>
            </a:r>
            <a:r>
              <a:rPr lang="en-US" sz="1600" i="1" dirty="0" smtClean="0"/>
              <a:t> Sociology at Crossroad</a:t>
            </a:r>
            <a:r>
              <a:rPr lang="en-US" sz="1600" dirty="0" smtClean="0"/>
              <a:t>  Cf. Sullivan. </a:t>
            </a:r>
            <a:r>
              <a:rPr lang="en-US" sz="1600" i="1" dirty="0" smtClean="0"/>
              <a:t>Op. Cit</a:t>
            </a:r>
            <a:r>
              <a:rPr lang="en-US" sz="1600" dirty="0" smtClean="0"/>
              <a:t>. </a:t>
            </a:r>
            <a:r>
              <a:rPr lang="en-US" sz="1200" dirty="0" smtClean="0"/>
              <a:t>P. 70.</a:t>
            </a:r>
          </a:p>
          <a:p>
            <a:pPr eaLnBrk="1" hangingPunct="1">
              <a:defRPr/>
            </a:pPr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285875" y="914400"/>
            <a:ext cx="9144000" cy="518160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b="1" u="sng" dirty="0" smtClean="0"/>
              <a:t>Civil rights</a:t>
            </a:r>
            <a:r>
              <a:rPr lang="en-US" sz="2800" dirty="0" smtClean="0"/>
              <a:t>; </a:t>
            </a:r>
            <a:r>
              <a:rPr lang="en-US" sz="2800" i="1" dirty="0" smtClean="0"/>
              <a:t>are those rights concerned with </a:t>
            </a:r>
            <a:r>
              <a:rPr lang="en-US" sz="2800" i="1" dirty="0" smtClean="0">
                <a:solidFill>
                  <a:srgbClr val="FF0000"/>
                </a:solidFill>
              </a:rPr>
              <a:t>individual liberty </a:t>
            </a:r>
            <a:r>
              <a:rPr lang="en-US" sz="2800" i="1" dirty="0" smtClean="0"/>
              <a:t>and include </a:t>
            </a:r>
            <a:r>
              <a:rPr lang="en-US" sz="2800" i="1" dirty="0" smtClean="0">
                <a:solidFill>
                  <a:srgbClr val="FF0000"/>
                </a:solidFill>
              </a:rPr>
              <a:t>freedom</a:t>
            </a:r>
            <a:r>
              <a:rPr lang="en-US" sz="2800" i="1" dirty="0" smtClean="0"/>
              <a:t> of </a:t>
            </a:r>
            <a:r>
              <a:rPr lang="en-US" sz="2800" i="1" dirty="0" smtClean="0">
                <a:solidFill>
                  <a:srgbClr val="FF0000"/>
                </a:solidFill>
              </a:rPr>
              <a:t>speech</a:t>
            </a:r>
            <a:r>
              <a:rPr lang="en-US" sz="2800" i="1" dirty="0" smtClean="0"/>
              <a:t> and </a:t>
            </a:r>
            <a:r>
              <a:rPr lang="en-US" sz="2800" i="1" dirty="0" smtClean="0">
                <a:solidFill>
                  <a:srgbClr val="FF0000"/>
                </a:solidFill>
              </a:rPr>
              <a:t>thought</a:t>
            </a:r>
            <a:r>
              <a:rPr lang="en-US" sz="2800" i="1" dirty="0" smtClean="0"/>
              <a:t>, the right to own private </a:t>
            </a:r>
            <a:r>
              <a:rPr lang="en-US" sz="2800" i="1" dirty="0" smtClean="0">
                <a:solidFill>
                  <a:srgbClr val="FF0000"/>
                </a:solidFill>
              </a:rPr>
              <a:t>property</a:t>
            </a:r>
            <a:r>
              <a:rPr lang="en-US" sz="2800" i="1" dirty="0" smtClean="0"/>
              <a:t> and the right to </a:t>
            </a:r>
            <a:r>
              <a:rPr lang="en-US" sz="2800" i="1" dirty="0" smtClean="0">
                <a:solidFill>
                  <a:srgbClr val="FF0000"/>
                </a:solidFill>
              </a:rPr>
              <a:t>justice</a:t>
            </a:r>
            <a:r>
              <a:rPr lang="en-US" sz="2800" dirty="0" smtClean="0"/>
              <a:t>;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b="1" u="sng" dirty="0" smtClean="0"/>
              <a:t>Political rights</a:t>
            </a:r>
            <a:r>
              <a:rPr lang="en-US" sz="2800" dirty="0" smtClean="0"/>
              <a:t>; are</a:t>
            </a:r>
            <a:r>
              <a:rPr lang="en-US" sz="2800" i="1" dirty="0" smtClean="0"/>
              <a:t> primarily those rights of </a:t>
            </a:r>
            <a:r>
              <a:rPr lang="en-US" sz="2800" i="1" dirty="0" smtClean="0">
                <a:solidFill>
                  <a:srgbClr val="FF0000"/>
                </a:solidFill>
              </a:rPr>
              <a:t>participation in the political process of government</a:t>
            </a:r>
            <a:r>
              <a:rPr lang="en-US" sz="2800" i="1" dirty="0" smtClean="0"/>
              <a:t>, either as an elector or as an elected member of an assembly</a:t>
            </a:r>
            <a:r>
              <a:rPr lang="en-US" sz="2800" dirty="0" smtClean="0"/>
              <a:t>;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u="sng" dirty="0" smtClean="0"/>
              <a:t>Social rights</a:t>
            </a:r>
            <a:r>
              <a:rPr lang="en-US" sz="2800" dirty="0" smtClean="0"/>
              <a:t>; cover</a:t>
            </a:r>
            <a:r>
              <a:rPr lang="en-US" sz="2800" i="1" dirty="0" smtClean="0"/>
              <a:t> a whole range of rights from the right to a modicum of </a:t>
            </a:r>
            <a:r>
              <a:rPr lang="en-US" sz="2800" i="1" dirty="0" smtClean="0">
                <a:solidFill>
                  <a:srgbClr val="FF0000"/>
                </a:solidFill>
              </a:rPr>
              <a:t>economic security </a:t>
            </a:r>
            <a:r>
              <a:rPr lang="en-US" sz="2800" i="1" dirty="0" smtClean="0"/>
              <a:t>through to the right to share in the heritage and living standards of a civilized society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666875" y="457200"/>
            <a:ext cx="8594409" cy="563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Marshal sees state provided </a:t>
            </a:r>
            <a:r>
              <a:rPr lang="en-US" dirty="0" smtClean="0">
                <a:solidFill>
                  <a:srgbClr val="FF0000"/>
                </a:solidFill>
              </a:rPr>
              <a:t>social welfare </a:t>
            </a:r>
            <a:r>
              <a:rPr lang="en-US" dirty="0" smtClean="0"/>
              <a:t>as a </a:t>
            </a:r>
            <a:r>
              <a:rPr lang="en-US" dirty="0" smtClean="0">
                <a:solidFill>
                  <a:srgbClr val="FF0000"/>
                </a:solidFill>
              </a:rPr>
              <a:t>part and parcel of the package of social rights</a:t>
            </a:r>
            <a:r>
              <a:rPr lang="en-US" dirty="0" smtClean="0"/>
              <a:t>, which are an </a:t>
            </a:r>
            <a:r>
              <a:rPr lang="en-US" u="sng" dirty="0" smtClean="0"/>
              <a:t>element </a:t>
            </a:r>
            <a:r>
              <a:rPr lang="en-US" dirty="0" smtClean="0"/>
              <a:t>of the </a:t>
            </a:r>
            <a:r>
              <a:rPr lang="en-US" u="sng" dirty="0" smtClean="0"/>
              <a:t>rights of citizenship</a:t>
            </a:r>
            <a:r>
              <a:rPr lang="en-US" dirty="0" smtClean="0"/>
              <a:t>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362075" y="685800"/>
            <a:ext cx="8899209" cy="6172200"/>
          </a:xfrm>
        </p:spPr>
        <p:txBody>
          <a:bodyPr>
            <a:normAutofit/>
          </a:bodyPr>
          <a:lstStyle/>
          <a:p>
            <a:pPr marL="714375" indent="-714375">
              <a:lnSpc>
                <a:spcPct val="80000"/>
              </a:lnSpc>
              <a:defRPr/>
            </a:pPr>
            <a:r>
              <a:rPr lang="en-US" sz="2800" dirty="0" smtClean="0"/>
              <a:t>The </a:t>
            </a:r>
            <a:r>
              <a:rPr lang="en-US" sz="2800" u="sng" dirty="0" smtClean="0"/>
              <a:t>first </a:t>
            </a:r>
            <a:r>
              <a:rPr lang="en-US" sz="2800" dirty="0" smtClean="0"/>
              <a:t>led to the establishment of </a:t>
            </a:r>
            <a:r>
              <a:rPr lang="en-US" sz="2800" u="sng" dirty="0" smtClean="0"/>
              <a:t>legal institutions</a:t>
            </a:r>
            <a:r>
              <a:rPr lang="en-US" sz="2800" dirty="0" smtClean="0"/>
              <a:t>.</a:t>
            </a:r>
          </a:p>
          <a:p>
            <a:pPr marL="714375" indent="-714375">
              <a:lnSpc>
                <a:spcPct val="80000"/>
              </a:lnSpc>
              <a:defRPr/>
            </a:pPr>
            <a:r>
              <a:rPr lang="en-US" sz="2800" dirty="0" smtClean="0"/>
              <a:t>The </a:t>
            </a:r>
            <a:r>
              <a:rPr lang="en-US" sz="2800" u="sng" dirty="0" smtClean="0"/>
              <a:t>second </a:t>
            </a:r>
            <a:r>
              <a:rPr lang="en-US" sz="2800" dirty="0" smtClean="0"/>
              <a:t>to </a:t>
            </a:r>
            <a:r>
              <a:rPr lang="en-US" sz="2800" u="sng" dirty="0" smtClean="0"/>
              <a:t>political institutions</a:t>
            </a:r>
            <a:r>
              <a:rPr lang="en-US" sz="2800" dirty="0" smtClean="0"/>
              <a:t>.</a:t>
            </a:r>
          </a:p>
          <a:p>
            <a:pPr marL="714375" indent="-714375">
              <a:lnSpc>
                <a:spcPct val="80000"/>
              </a:lnSpc>
              <a:defRPr/>
            </a:pPr>
            <a:r>
              <a:rPr lang="en-US" sz="2800" dirty="0" smtClean="0"/>
              <a:t>The </a:t>
            </a:r>
            <a:r>
              <a:rPr lang="en-US" sz="2800" u="sng" dirty="0" smtClean="0"/>
              <a:t>third </a:t>
            </a:r>
            <a:r>
              <a:rPr lang="en-US" sz="2800" dirty="0" smtClean="0"/>
              <a:t>to the institutionalization of </a:t>
            </a:r>
            <a:r>
              <a:rPr lang="en-US" sz="2800" u="sng" dirty="0" smtClean="0"/>
              <a:t>welfare</a:t>
            </a:r>
            <a:r>
              <a:rPr lang="en-US" sz="2800" dirty="0" smtClean="0">
                <a:hlinkClick r:id="" action="ppaction://noaction"/>
              </a:rPr>
              <a:t>[1]</a:t>
            </a:r>
            <a:r>
              <a:rPr lang="en-US" sz="2800" dirty="0" smtClean="0"/>
              <a:t> or statutory welfare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1200" dirty="0" smtClean="0">
                <a:hlinkClick r:id="" action="ppaction://noaction"/>
              </a:rPr>
              <a:t>[1]</a:t>
            </a:r>
            <a:r>
              <a:rPr lang="en-US" sz="1200" dirty="0" smtClean="0"/>
              <a:t> </a:t>
            </a:r>
            <a:r>
              <a:rPr lang="en-US" sz="1200" dirty="0" err="1" smtClean="0"/>
              <a:t>Ramesh</a:t>
            </a:r>
            <a:r>
              <a:rPr lang="en-US" sz="1200" dirty="0" smtClean="0"/>
              <a:t> </a:t>
            </a:r>
            <a:r>
              <a:rPr lang="en-US" sz="1200" dirty="0" err="1" smtClean="0"/>
              <a:t>Mishra</a:t>
            </a:r>
            <a:r>
              <a:rPr lang="en-US" sz="1200" dirty="0" smtClean="0"/>
              <a:t>, 1981. </a:t>
            </a:r>
            <a:r>
              <a:rPr lang="en-US" sz="1200" i="1" dirty="0" smtClean="0"/>
              <a:t>Society and Social Policy: Theories and Practice of Social Welfare</a:t>
            </a:r>
            <a:endParaRPr lang="en-US" sz="12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1200" dirty="0" smtClean="0"/>
              <a:t>       Cf. </a:t>
            </a:r>
            <a:r>
              <a:rPr lang="en-US" sz="1200" dirty="0" err="1" smtClean="0"/>
              <a:t>H.Y.Siddiqui</a:t>
            </a:r>
            <a:r>
              <a:rPr lang="en-US" sz="1200" dirty="0" smtClean="0"/>
              <a:t>. </a:t>
            </a:r>
            <a:r>
              <a:rPr lang="en-US" sz="1200" i="1" dirty="0" smtClean="0"/>
              <a:t>Op.Cit</a:t>
            </a:r>
            <a:r>
              <a:rPr lang="en-US" sz="1200" dirty="0" smtClean="0"/>
              <a:t>.p.5.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1285876" y="3048000"/>
          <a:ext cx="9515474" cy="281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and Function of Social Welfare?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aims and functions of social welfare </a:t>
            </a:r>
            <a:r>
              <a:rPr lang="en-US" dirty="0" smtClean="0"/>
              <a:t>under this approach can be described as the </a:t>
            </a:r>
            <a:r>
              <a:rPr lang="en-US" dirty="0" smtClean="0">
                <a:solidFill>
                  <a:srgbClr val="FF0000"/>
                </a:solidFill>
              </a:rPr>
              <a:t>material equality through redistribution</a:t>
            </a:r>
            <a:r>
              <a:rPr lang="en-US" dirty="0" smtClean="0"/>
              <a:t>. 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5382</TotalTime>
  <Words>674</Words>
  <Application>Microsoft Office PowerPoint</Application>
  <PresentationFormat>Custom</PresentationFormat>
  <Paragraphs>92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Citizenship Model of Welfare Development</vt:lpstr>
      <vt:lpstr>How a state is developed? </vt:lpstr>
      <vt:lpstr>Elements of State</vt:lpstr>
      <vt:lpstr>Three kinds of Population in a State</vt:lpstr>
      <vt:lpstr>Citizenship Model of Social Welfare</vt:lpstr>
      <vt:lpstr>Slide 6</vt:lpstr>
      <vt:lpstr>Slide 7</vt:lpstr>
      <vt:lpstr>Slide 8</vt:lpstr>
      <vt:lpstr>Aim and Function of Social Welfare? </vt:lpstr>
      <vt:lpstr>Criticism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Imran</dc:creator>
  <cp:lastModifiedBy>Imran</cp:lastModifiedBy>
  <cp:revision>39</cp:revision>
  <dcterms:created xsi:type="dcterms:W3CDTF">2013-09-23T18:36:01Z</dcterms:created>
  <dcterms:modified xsi:type="dcterms:W3CDTF">2019-10-31T05:48:12Z</dcterms:modified>
</cp:coreProperties>
</file>